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B726-E908-4CA6-BEF5-D237DDB28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Review: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Social Emotional Learning &amp; Mental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2DB7E-70C3-4258-9278-D0DB6C38E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May 22, 2023</a:t>
            </a:r>
          </a:p>
        </p:txBody>
      </p:sp>
    </p:spTree>
    <p:extLst>
      <p:ext uri="{BB962C8B-B14F-4D97-AF65-F5344CB8AC3E}">
        <p14:creationId xmlns:p14="http://schemas.microsoft.com/office/powerpoint/2010/main" val="111266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9C0A-6A8B-4A87-BFDD-0043FA73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Screener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B2A8-CD32-446E-B7E4-7C13E058D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RCW 28A.320.127 requires all K-12 school districts to adopt a plan to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screen, recognize and respond to indicators of social, emotional, behavioral and mental health of students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Currently administering the Student Wellness Screener (SWS) from CEE (Center of Educational Effectiveness)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Grades 3-12 take the universal screener 2x per year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Administered in Fall (November) &amp; Spring (May)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Parent letter is sent out (with questions for review) prior to each administration and provides opt out option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Admin/Counseling Team has been researching universal SEL screeners to find a tool that better meets our needs</a:t>
            </a:r>
          </a:p>
        </p:txBody>
      </p:sp>
    </p:spTree>
    <p:extLst>
      <p:ext uri="{BB962C8B-B14F-4D97-AF65-F5344CB8AC3E}">
        <p14:creationId xmlns:p14="http://schemas.microsoft.com/office/powerpoint/2010/main" val="110383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123A-CBF7-4038-98C6-672AAFD3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2022-23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CEE SWS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C7BDFB-A50D-49D9-BC51-F1A1C1F90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04048"/>
              </p:ext>
            </p:extLst>
          </p:nvPr>
        </p:nvGraphicFramePr>
        <p:xfrm>
          <a:off x="4858870" y="1286433"/>
          <a:ext cx="6696636" cy="4285134"/>
        </p:xfrm>
        <a:graphic>
          <a:graphicData uri="http://schemas.openxmlformats.org/drawingml/2006/table">
            <a:tbl>
              <a:tblPr/>
              <a:tblGrid>
                <a:gridCol w="932330">
                  <a:extLst>
                    <a:ext uri="{9D8B030D-6E8A-4147-A177-3AD203B41FA5}">
                      <a16:colId xmlns:a16="http://schemas.microsoft.com/office/drawing/2014/main" val="117777449"/>
                    </a:ext>
                  </a:extLst>
                </a:gridCol>
                <a:gridCol w="869576">
                  <a:extLst>
                    <a:ext uri="{9D8B030D-6E8A-4147-A177-3AD203B41FA5}">
                      <a16:colId xmlns:a16="http://schemas.microsoft.com/office/drawing/2014/main" val="1122919908"/>
                    </a:ext>
                  </a:extLst>
                </a:gridCol>
                <a:gridCol w="824753">
                  <a:extLst>
                    <a:ext uri="{9D8B030D-6E8A-4147-A177-3AD203B41FA5}">
                      <a16:colId xmlns:a16="http://schemas.microsoft.com/office/drawing/2014/main" val="1115122773"/>
                    </a:ext>
                  </a:extLst>
                </a:gridCol>
                <a:gridCol w="896471">
                  <a:extLst>
                    <a:ext uri="{9D8B030D-6E8A-4147-A177-3AD203B41FA5}">
                      <a16:colId xmlns:a16="http://schemas.microsoft.com/office/drawing/2014/main" val="3162931989"/>
                    </a:ext>
                  </a:extLst>
                </a:gridCol>
                <a:gridCol w="923365">
                  <a:extLst>
                    <a:ext uri="{9D8B030D-6E8A-4147-A177-3AD203B41FA5}">
                      <a16:colId xmlns:a16="http://schemas.microsoft.com/office/drawing/2014/main" val="2439759689"/>
                    </a:ext>
                  </a:extLst>
                </a:gridCol>
                <a:gridCol w="932329">
                  <a:extLst>
                    <a:ext uri="{9D8B030D-6E8A-4147-A177-3AD203B41FA5}">
                      <a16:colId xmlns:a16="http://schemas.microsoft.com/office/drawing/2014/main" val="2424097391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val="3394392785"/>
                    </a:ext>
                  </a:extLst>
                </a:gridCol>
              </a:tblGrid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Emotional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Belonging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415812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389899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573001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047403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228514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518899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Emotional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Belonging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Completion 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415224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264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518168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726354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09259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86750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Emotional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Belonging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Completion 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364884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57280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016703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715855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40130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27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089A-FEAC-4F9B-971F-05DA7DAF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2022-23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CEE SWS Data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560C-3564-43FB-9CE9-A0E8F6A7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090" y="3819247"/>
            <a:ext cx="5592710" cy="2635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do Manson students feel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safe?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Classrooms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Recess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do Manson students feel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safe?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Bathrooms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Parking Lots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42377-CE33-4041-8E64-E6F74ED3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439" y="319105"/>
            <a:ext cx="5906012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4A15-6602-40A0-9666-95C9174A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BASC3/BESS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Screener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8417-C121-43D9-8648-87D55B8C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Available in Spanish &amp; English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Nationally norm-referenced &amp; evidence based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 survey + option for teacher &amp; parent surveys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Short (28 questions…avg of 4-5 min to complete)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Informative (internalizing and externalizing factors)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CASEL (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Collaborative for Academic, Social, and Emotional Learning) aligned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Utilized by school psychologists &amp; other professionals</a:t>
            </a:r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Similar questions &amp; cost to CEE screener but improved data analytics &amp; reports for staff</a:t>
            </a:r>
          </a:p>
        </p:txBody>
      </p:sp>
    </p:spTree>
    <p:extLst>
      <p:ext uri="{BB962C8B-B14F-4D97-AF65-F5344CB8AC3E}">
        <p14:creationId xmlns:p14="http://schemas.microsoft.com/office/powerpoint/2010/main" val="368344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19A1-3A8E-457C-99F3-3F25D67E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Sample of BASC3/BESS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3D967B-1489-4907-ACD4-7293D14DA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930" y="1522509"/>
            <a:ext cx="5342964" cy="33917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0D054E-BC45-400B-B0E5-72C8FE940C4E}"/>
              </a:ext>
            </a:extLst>
          </p:cNvPr>
          <p:cNvSpPr txBox="1"/>
          <p:nvPr/>
        </p:nvSpPr>
        <p:spPr>
          <a:xfrm>
            <a:off x="7135906" y="5136776"/>
            <a:ext cx="1775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Never</a:t>
            </a:r>
          </a:p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Sometimes</a:t>
            </a:r>
          </a:p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= Often</a:t>
            </a:r>
          </a:p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= Always</a:t>
            </a:r>
          </a:p>
        </p:txBody>
      </p:sp>
    </p:spTree>
    <p:extLst>
      <p:ext uri="{BB962C8B-B14F-4D97-AF65-F5344CB8AC3E}">
        <p14:creationId xmlns:p14="http://schemas.microsoft.com/office/powerpoint/2010/main" val="122440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F029-C368-4AD3-BCE6-9ACEA152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Mental Health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95DDD-5257-4090-BB89-9A624E67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499812" cy="524862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Manson Schools has partnered with CVCH since 2013-14 to provide school-based services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school year, CVCH’s school-based provider supported 20+ K-12 Manson students on Wednesdays &amp; Thursdays on site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provider resigned their position in March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CVCH is now looking to fill 2 school-based positions…one has been posted for over a year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least 10 Manson students (Grades 6-9) are currently on a waitlist for counseling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Waitlist times have increased from 3-6 months (Fall) to 6-12 months (Current)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Counseling Team continues to look for creative, reputable &amp; stable mental health solutions (Catholic Charities, telehealth,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373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05D5-73A7-456F-ABCB-CFF202AD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Manson Middle &amp; High School Hope Squad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7D719-AD10-4B38-973B-97FAE5CD31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Hope Squad is a peer-to-peer suicide prevention program. Hope Squad members are nominated by their classmates as trustworthy peers and trained by advisors. The program reduces youth suicide through education, training, and peer intervention.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0B362-8467-4758-97A4-17CEAD3BD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9" t="19085" b="19477"/>
          <a:stretch/>
        </p:blipFill>
        <p:spPr>
          <a:xfrm>
            <a:off x="6301367" y="2868704"/>
            <a:ext cx="3908612" cy="349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0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914E-1FE3-418A-A4EE-E6D361A1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2022-23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Hope Squad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7828A-895B-48A0-B462-51628803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024" y="2841811"/>
            <a:ext cx="6281873" cy="3532093"/>
          </a:xfr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800" b="1" kern="1200" dirty="0">
                <a:latin typeface="Calibri" panose="020F0502020204030204"/>
                <a:ea typeface="+mn-ea"/>
                <a:cs typeface="+mn-cs"/>
              </a:rPr>
              <a:t>Nov 17</a:t>
            </a:r>
            <a:r>
              <a:rPr lang="en-US" sz="1800" kern="1200" dirty="0">
                <a:latin typeface="Calibri" panose="020F0502020204030204"/>
                <a:ea typeface="+mn-ea"/>
                <a:cs typeface="+mn-cs"/>
              </a:rPr>
              <a:t>: QPR Training for all Secondary Staff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800" b="1" kern="1200" dirty="0">
                <a:latin typeface="Calibri" panose="020F0502020204030204"/>
                <a:ea typeface="+mn-ea"/>
                <a:cs typeface="+mn-cs"/>
              </a:rPr>
              <a:t>Dec 6 &amp; 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Classroom Presentations &amp; Student Nominations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Advisors</a:t>
            </a:r>
            <a:r>
              <a:rPr lang="en-US" sz="1800" kern="1200" dirty="0">
                <a:latin typeface="Calibri" panose="020F0502020204030204"/>
                <a:ea typeface="+mn-ea"/>
                <a:cs typeface="+mn-cs"/>
              </a:rPr>
              <a:t> review nominations &amp; meet with students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Parent </a:t>
            </a:r>
            <a:r>
              <a:rPr lang="en-US" sz="1800" kern="1200" dirty="0">
                <a:latin typeface="Calibri" panose="020F0502020204030204"/>
                <a:ea typeface="+mn-ea"/>
                <a:cs typeface="+mn-cs"/>
              </a:rPr>
              <a:t>Meeting &amp; Approval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March-</a:t>
            </a:r>
            <a:r>
              <a:rPr lang="en-US" sz="1800" b="1" kern="1200" dirty="0">
                <a:latin typeface="Calibri" panose="020F0502020204030204"/>
                <a:ea typeface="+mn-ea"/>
                <a:cs typeface="+mn-cs"/>
              </a:rPr>
              <a:t>June</a:t>
            </a:r>
            <a:r>
              <a:rPr lang="en-US" sz="1800" kern="1200" dirty="0">
                <a:latin typeface="Calibri" panose="020F0502020204030204"/>
                <a:ea typeface="+mn-ea"/>
                <a:cs typeface="+mn-cs"/>
              </a:rPr>
              <a:t>: Student Training &amp; Meetings (Strong Time)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b="1" dirty="0">
                <a:latin typeface="Calibri" panose="020F0502020204030204"/>
              </a:rPr>
              <a:t>May</a:t>
            </a:r>
            <a:r>
              <a:rPr lang="en-US" dirty="0">
                <a:latin typeface="Calibri" panose="020F0502020204030204"/>
              </a:rPr>
              <a:t>: Regional Conference in Wenatchee</a:t>
            </a:r>
            <a:endParaRPr lang="en-US" sz="1800" kern="1200" dirty="0"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Hope Squad Retreat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kern="1200" dirty="0">
                <a:latin typeface="Calibri" panose="020F0502020204030204"/>
                <a:ea typeface="+mn-ea"/>
                <a:cs typeface="+mn-cs"/>
              </a:rPr>
              <a:t>September 2023</a:t>
            </a:r>
            <a:r>
              <a:rPr lang="en-US" sz="1800" kern="1200" dirty="0">
                <a:latin typeface="Calibri" panose="020F0502020204030204"/>
                <a:ea typeface="+mn-ea"/>
                <a:cs typeface="+mn-cs"/>
              </a:rPr>
              <a:t>: Full Hope Squad Implementation Begins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711FD-770E-47AB-A26A-9C6399945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15372" r="14020" b="24053"/>
          <a:stretch/>
        </p:blipFill>
        <p:spPr>
          <a:xfrm>
            <a:off x="5226024" y="372877"/>
            <a:ext cx="3498980" cy="2139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5D472-7FDA-40AA-BC19-7F5CEE2062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51" t="34265" b="26405"/>
          <a:stretch/>
        </p:blipFill>
        <p:spPr>
          <a:xfrm>
            <a:off x="8989672" y="383113"/>
            <a:ext cx="2313697" cy="21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0446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5818</TotalTime>
  <Words>599</Words>
  <Application>Microsoft Office PowerPoint</Application>
  <PresentationFormat>Widescreen</PresentationFormat>
  <Paragraphs>151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Wingdings</vt:lpstr>
      <vt:lpstr>Atlas</vt:lpstr>
      <vt:lpstr>Program Review: Social Emotional Learning &amp; Mental Health</vt:lpstr>
      <vt:lpstr>Universal Screener</vt:lpstr>
      <vt:lpstr>2022-23 CEE SWS Data</vt:lpstr>
      <vt:lpstr>2022-23 CEE SWS Data (Continued)</vt:lpstr>
      <vt:lpstr>BASC3/BESS Screener</vt:lpstr>
      <vt:lpstr>Sample of BASC3/BESS Questions</vt:lpstr>
      <vt:lpstr>Mental Health Updates</vt:lpstr>
      <vt:lpstr>Manson Middle &amp; High School Hope Squad</vt:lpstr>
      <vt:lpstr>2022-23  Hope Squad 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Review: SEL/Mental Health</dc:title>
  <dc:creator>Kayla Helleson</dc:creator>
  <cp:lastModifiedBy>Janice Stewart</cp:lastModifiedBy>
  <cp:revision>23</cp:revision>
  <dcterms:created xsi:type="dcterms:W3CDTF">2023-05-12T18:45:44Z</dcterms:created>
  <dcterms:modified xsi:type="dcterms:W3CDTF">2023-05-17T15:27:55Z</dcterms:modified>
</cp:coreProperties>
</file>